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14" r:id="rId3"/>
    <p:sldId id="315" r:id="rId4"/>
    <p:sldId id="316" r:id="rId5"/>
    <p:sldId id="280" r:id="rId6"/>
    <p:sldId id="292" r:id="rId7"/>
    <p:sldId id="286" r:id="rId8"/>
    <p:sldId id="293" r:id="rId9"/>
    <p:sldId id="294" r:id="rId10"/>
    <p:sldId id="295" r:id="rId11"/>
    <p:sldId id="296" r:id="rId12"/>
    <p:sldId id="285" r:id="rId13"/>
    <p:sldId id="288" r:id="rId14"/>
    <p:sldId id="289" r:id="rId15"/>
    <p:sldId id="287" r:id="rId16"/>
    <p:sldId id="298" r:id="rId17"/>
    <p:sldId id="297" r:id="rId18"/>
    <p:sldId id="299" r:id="rId19"/>
    <p:sldId id="302" r:id="rId20"/>
    <p:sldId id="303" r:id="rId21"/>
    <p:sldId id="306" r:id="rId22"/>
    <p:sldId id="305" r:id="rId23"/>
    <p:sldId id="312" r:id="rId24"/>
    <p:sldId id="304" r:id="rId25"/>
    <p:sldId id="310" r:id="rId26"/>
    <p:sldId id="311" r:id="rId27"/>
    <p:sldId id="309" r:id="rId28"/>
    <p:sldId id="308" r:id="rId29"/>
    <p:sldId id="307" r:id="rId30"/>
    <p:sldId id="313" r:id="rId31"/>
    <p:sldId id="279" r:id="rId32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2SuvUXQHCl+aMlYzBYClY0JxS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12033C-5165-4AD2-98D6-F088B5F0AC62}">
  <a:tblStyle styleId="{0712033C-5165-4AD2-98D6-F088B5F0AC62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438F0A-DA66-4C07-AD83-4185F037AE16}" styleName="Table_1">
    <a:wholeTbl>
      <a:tcTxStyle b="off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A8A8A8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  <a:tblStyle styleId="{39109D51-D498-4B25-897D-48BF7FD73AD0}" styleName="Table_2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6B6D0C-21FB-40BE-A7E9-2B841A319171}" styleName="Table_3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FF7"/>
          </a:solidFill>
        </a:fill>
      </a:tcStyle>
    </a:wholeTbl>
    <a:band1H>
      <a:tcTxStyle/>
      <a:tcStyle>
        <a:tcBdr/>
        <a:fill>
          <a:solidFill>
            <a:srgbClr val="D1DE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E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84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410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302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83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46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81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93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39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20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61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21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044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32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779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140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7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509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99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778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1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477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fld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 txBox="1"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6"/>
          <p:cNvSpPr txBox="1"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lvl="0" algn="ctr">
              <a:spcBef>
                <a:spcPts val="760"/>
              </a:spcBef>
              <a:spcAft>
                <a:spcPts val="0"/>
              </a:spcAft>
              <a:buClr>
                <a:srgbClr val="888888"/>
              </a:buClr>
              <a:buSzPts val="3800"/>
              <a:buNone/>
              <a:defRPr>
                <a:solidFill>
                  <a:srgbClr val="88888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660"/>
              </a:spcBef>
              <a:spcAft>
                <a:spcPts val="0"/>
              </a:spcAft>
              <a:buClr>
                <a:srgbClr val="888888"/>
              </a:buClr>
              <a:buSzPts val="3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6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8" name="Google Shape;18;p26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 txBox="1"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35"/>
          <p:cNvSpPr txBox="1">
            <a:spLocks noGrp="1"/>
          </p:cNvSpPr>
          <p:nvPr>
            <p:ph type="body" idx="1"/>
          </p:nvPr>
        </p:nvSpPr>
        <p:spPr>
          <a:xfrm rot="5400000">
            <a:off x="2690018" y="-594518"/>
            <a:ext cx="4525963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4" name="Google Shape;74;p35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5" name="Google Shape;75;p35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6"/>
          <p:cNvSpPr txBox="1">
            <a:spLocks noGrp="1"/>
          </p:cNvSpPr>
          <p:nvPr>
            <p:ph type="title"/>
          </p:nvPr>
        </p:nvSpPr>
        <p:spPr>
          <a:xfrm rot="5400000">
            <a:off x="5370512" y="2085976"/>
            <a:ext cx="5851525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36"/>
          <p:cNvSpPr txBox="1">
            <a:spLocks noGrp="1"/>
          </p:cNvSpPr>
          <p:nvPr>
            <p:ph type="body" idx="1"/>
          </p:nvPr>
        </p:nvSpPr>
        <p:spPr>
          <a:xfrm rot="5400000">
            <a:off x="830262" y="-60323"/>
            <a:ext cx="5851525" cy="652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0" name="Google Shape;80;p36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1" name="Google Shape;81;p36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"/>
          <p:cNvSpPr/>
          <p:nvPr/>
        </p:nvSpPr>
        <p:spPr>
          <a:xfrm>
            <a:off x="136240" y="151896"/>
            <a:ext cx="9633520" cy="6517464"/>
          </a:xfrm>
          <a:prstGeom prst="rect">
            <a:avLst/>
          </a:prstGeom>
          <a:gradFill>
            <a:gsLst>
              <a:gs pos="0">
                <a:srgbClr val="F2F2F2"/>
              </a:gs>
              <a:gs pos="18000">
                <a:schemeClr val="lt1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  <a:effectLst>
            <a:outerShdw blurRad="50800" dist="50800" dir="5400000" algn="t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37"/>
          <p:cNvSpPr/>
          <p:nvPr/>
        </p:nvSpPr>
        <p:spPr>
          <a:xfrm>
            <a:off x="210477" y="207318"/>
            <a:ext cx="106070" cy="10607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2" name="Google Shape;22;p27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8"/>
          <p:cNvSpPr txBox="1"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28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28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8" name="Google Shape;28;p28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None/>
              <a:defRPr sz="4700" b="1" cap="none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rmAutofit/>
          </a:bodyPr>
          <a:lstStyle>
            <a:lvl1pPr marL="457200" lvl="0" indent="-228600" algn="l">
              <a:spcBef>
                <a:spcPts val="46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00">
                <a:solidFill>
                  <a:srgbClr val="888888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228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29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4" name="Google Shape;34;p29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30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43815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 dirty="0"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43815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  <a:defRPr sz="33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 dirty="0"/>
          </a:p>
        </p:txBody>
      </p:sp>
      <p:sp>
        <p:nvSpPr>
          <p:cNvPr id="40" name="Google Shape;40;p30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22860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/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9pPr>
          </a:lstStyle>
          <a:p>
            <a:endParaRPr dirty="0"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2pPr>
            <a:lvl3pPr marL="1371600" lvl="2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>
            <a:endParaRPr dirty="0"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3"/>
          </p:nvPr>
        </p:nvSpPr>
        <p:spPr>
          <a:xfrm>
            <a:off x="5032112" y="1535113"/>
            <a:ext cx="437859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22860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/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 b="1"/>
            </a:lvl9pPr>
          </a:lstStyle>
          <a:p>
            <a:endParaRPr dirty="0"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4"/>
          </p:nvPr>
        </p:nvSpPr>
        <p:spPr>
          <a:xfrm>
            <a:off x="5032112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2pPr>
            <a:lvl3pPr marL="1371600" lvl="2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>
            <a:endParaRPr dirty="0"/>
          </a:p>
        </p:txBody>
      </p:sp>
      <p:sp>
        <p:nvSpPr>
          <p:cNvPr id="49" name="Google Shape;49;p31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0" name="Google Shape;50;p31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32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5" name="Google Shape;55;p32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33"/>
          <p:cNvSpPr txBox="1">
            <a:spLocks noGrp="1"/>
          </p:cNvSpPr>
          <p:nvPr>
            <p:ph type="body" idx="1"/>
          </p:nvPr>
        </p:nvSpPr>
        <p:spPr>
          <a:xfrm>
            <a:off x="3872971" y="273052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469900" algn="l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Char char="•"/>
              <a:defRPr sz="3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438150" algn="l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Char char="–"/>
              <a:defRPr sz="3300"/>
            </a:lvl2pPr>
            <a:lvl3pPr marL="1371600" lvl="2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3pPr>
            <a:lvl4pPr marL="1828800" lvl="3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marL="2286000" lvl="4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marL="2743200" lvl="5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marL="3200400" lvl="6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marL="3657600" lvl="7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marL="4114800" lvl="8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>
            <a:endParaRPr dirty="0"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2"/>
          </p:nvPr>
        </p:nvSpPr>
        <p:spPr>
          <a:xfrm>
            <a:off x="495302" y="1435102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1" name="Google Shape;61;p33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2" name="Google Shape;62;p33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34"/>
          <p:cNvSpPr>
            <a:spLocks noGrp="1"/>
          </p:cNvSpPr>
          <p:nvPr>
            <p:ph type="pic" idx="2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R="0" lvl="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67" name="Google Shape;67;p34"/>
          <p:cNvSpPr txBox="1">
            <a:spLocks noGrp="1"/>
          </p:cNvSpPr>
          <p:nvPr>
            <p:ph type="body" idx="1"/>
          </p:nvPr>
        </p:nvSpPr>
        <p:spPr>
          <a:xfrm>
            <a:off x="1941645" y="5367338"/>
            <a:ext cx="59436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marL="3200400" lvl="6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marL="3657600" lvl="7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marL="4114800" lvl="8" indent="-228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 dirty="0"/>
          </a:p>
        </p:txBody>
      </p:sp>
      <p:sp>
        <p:nvSpPr>
          <p:cNvPr id="68" name="Google Shape;68;p34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9" name="Google Shape;69;p34"/>
          <p:cNvSpPr txBox="1">
            <a:spLocks noGrp="1"/>
          </p:cNvSpPr>
          <p:nvPr>
            <p:ph type="ft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normAutofit/>
          </a:bodyPr>
          <a:lstStyle>
            <a:lvl1pPr marL="457200" marR="0" lvl="0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8150" algn="l" rtl="0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Char char="–"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7465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888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25"/>
          <p:cNvSpPr txBox="1">
            <a:spLocks noGrp="1"/>
          </p:cNvSpPr>
          <p:nvPr>
            <p:ph type="sldNum" idx="12"/>
          </p:nvPr>
        </p:nvSpPr>
        <p:spPr>
          <a:xfrm>
            <a:off x="7362567" y="-28997"/>
            <a:ext cx="25425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-224" y="1628801"/>
            <a:ext cx="9945777" cy="52291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488504" y="5733256"/>
            <a:ext cx="9165700" cy="791622"/>
            <a:chOff x="372311" y="5352875"/>
            <a:chExt cx="9165700" cy="791622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7292985" y="5352875"/>
              <a:ext cx="2245026" cy="334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275" tIns="53625" rIns="107275" bIns="53625" anchor="ctr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 rot="10800000" flipH="1">
              <a:off x="372311" y="6108497"/>
              <a:ext cx="9117193" cy="3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7275" tIns="53625" rIns="107275" bIns="536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870419" y="2530868"/>
            <a:ext cx="6353361" cy="682108"/>
            <a:chOff x="2385286" y="2204864"/>
            <a:chExt cx="5135428" cy="682108"/>
          </a:xfrm>
        </p:grpSpPr>
        <p:sp>
          <p:nvSpPr>
            <p:cNvPr id="96" name="Google Shape;96;p1"/>
            <p:cNvSpPr/>
            <p:nvPr/>
          </p:nvSpPr>
          <p:spPr>
            <a:xfrm>
              <a:off x="2558197" y="2253550"/>
              <a:ext cx="4789607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코로나</a:t>
              </a:r>
              <a:r>
                <a:rPr lang="en-US" altLang="ko-KR" sz="32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19 </a:t>
              </a:r>
              <a:r>
                <a:rPr lang="ko-KR" altLang="en-US" sz="32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상관관계 분석</a:t>
              </a:r>
              <a:endParaRPr lang="ko-KR" altLang="en-US" sz="3200" b="0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grpSp>
          <p:nvGrpSpPr>
            <p:cNvPr id="97" name="Google Shape;97;p1"/>
            <p:cNvGrpSpPr/>
            <p:nvPr/>
          </p:nvGrpSpPr>
          <p:grpSpPr>
            <a:xfrm>
              <a:off x="2385286" y="2204864"/>
              <a:ext cx="5135428" cy="682108"/>
              <a:chOff x="2360712" y="2204864"/>
              <a:chExt cx="5135428" cy="682108"/>
            </a:xfrm>
          </p:grpSpPr>
          <p:sp>
            <p:nvSpPr>
              <p:cNvPr id="98" name="Google Shape;98;p1"/>
              <p:cNvSpPr/>
              <p:nvPr/>
            </p:nvSpPr>
            <p:spPr>
              <a:xfrm>
                <a:off x="2360712" y="2204864"/>
                <a:ext cx="216024" cy="682108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 rot="10800000">
                <a:off x="7280116" y="2204864"/>
                <a:ext cx="216024" cy="682108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1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0033C6-322B-4591-B504-DB3BBF6A4008}"/>
              </a:ext>
            </a:extLst>
          </p:cNvPr>
          <p:cNvSpPr txBox="1"/>
          <p:nvPr/>
        </p:nvSpPr>
        <p:spPr>
          <a:xfrm>
            <a:off x="7145517" y="6155181"/>
            <a:ext cx="3195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이현의 최서영 김채원 </a:t>
            </a:r>
            <a:r>
              <a:rPr lang="ko-KR" altLang="en-US" sz="14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김인서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BD478652-2F05-4DE6-86FD-5B88FF99BD6F}"/>
              </a:ext>
            </a:extLst>
          </p:cNvPr>
          <p:cNvSpPr txBox="1">
            <a:spLocks/>
          </p:cNvSpPr>
          <p:nvPr/>
        </p:nvSpPr>
        <p:spPr>
          <a:xfrm>
            <a:off x="4869028" y="2298150"/>
            <a:ext cx="4740963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xml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json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타입으로 바꾸어 지역에 따른 국민안심병원과 코로나 검사 실시기관을 수집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데이터에 있는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기간부터인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월부터 현재까지의 데이터를 수집함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지역과 생성 날짜와 함께 출력되는 국민안심병원과 코로나 검사 실시기관 데이터를 확인할 수 있음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BDCB3-BA30-49A5-95BE-AA18E8FE2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9" y="5119823"/>
            <a:ext cx="4492516" cy="1638067"/>
          </a:xfrm>
          <a:prstGeom prst="rect">
            <a:avLst/>
          </a:prstGeom>
        </p:spPr>
      </p:pic>
      <p:sp>
        <p:nvSpPr>
          <p:cNvPr id="12" name="Google Shape;194;p6">
            <a:extLst>
              <a:ext uri="{FF2B5EF4-FFF2-40B4-BE49-F238E27FC236}">
                <a16:creationId xmlns:a16="http://schemas.microsoft.com/office/drawing/2014/main" id="{3F1EE2F6-0331-4347-8BB6-0340E5790198}"/>
              </a:ext>
            </a:extLst>
          </p:cNvPr>
          <p:cNvSpPr txBox="1"/>
          <p:nvPr/>
        </p:nvSpPr>
        <p:spPr>
          <a:xfrm>
            <a:off x="512868" y="1118272"/>
            <a:ext cx="872540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*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공공 데이터 포털 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 –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국민안심병원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검사 실시기관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C15C0B-6B52-4568-9270-B9A1A7780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9" y="1632383"/>
            <a:ext cx="4168158" cy="1331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70E012-B786-4F83-8DFD-5A0F5DDD9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19" y="3699050"/>
            <a:ext cx="4409926" cy="72390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13820DE-C686-40CB-B835-667DC2B32F80}"/>
              </a:ext>
            </a:extLst>
          </p:cNvPr>
          <p:cNvSpPr/>
          <p:nvPr/>
        </p:nvSpPr>
        <p:spPr>
          <a:xfrm>
            <a:off x="1979632" y="3120394"/>
            <a:ext cx="641131" cy="407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0F3F9B4-F247-4F2E-A80A-614418F051C9}"/>
              </a:ext>
            </a:extLst>
          </p:cNvPr>
          <p:cNvSpPr/>
          <p:nvPr/>
        </p:nvSpPr>
        <p:spPr>
          <a:xfrm>
            <a:off x="2025361" y="4611409"/>
            <a:ext cx="641131" cy="407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8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7548566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국민안심병원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검사 실시기관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615FD999-C013-4457-A8E9-97C0F230D402}"/>
              </a:ext>
            </a:extLst>
          </p:cNvPr>
          <p:cNvSpPr txBox="1">
            <a:spLocks/>
          </p:cNvSpPr>
          <p:nvPr/>
        </p:nvSpPr>
        <p:spPr>
          <a:xfrm>
            <a:off x="4930907" y="2899846"/>
            <a:ext cx="5155323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파일에 수집한 국민안심병원과 코로나 검사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실시기관 수를 월별 단위의 날짜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(date)</a:t>
            </a: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지역 기준으로 정리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060DC6-48A1-4577-B176-EA5C0932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9" y="1024931"/>
            <a:ext cx="4383044" cy="2404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AABB2-DA30-4356-97DB-8DAC3283CE58}"/>
              </a:ext>
            </a:extLst>
          </p:cNvPr>
          <p:cNvSpPr txBox="1"/>
          <p:nvPr/>
        </p:nvSpPr>
        <p:spPr>
          <a:xfrm>
            <a:off x="746120" y="3574298"/>
            <a:ext cx="3394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&lt;</a:t>
            </a:r>
            <a:r>
              <a:rPr lang="ko-KR" altLang="en-US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국민안심병원 수</a:t>
            </a:r>
            <a:r>
              <a:rPr lang="en-US" altLang="ko-KR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0655F8-8341-419A-BE5E-25154274F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20" y="4408212"/>
            <a:ext cx="4383044" cy="1284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8C6A6E-73D4-488B-83E5-69898A663BB4}"/>
              </a:ext>
            </a:extLst>
          </p:cNvPr>
          <p:cNvSpPr txBox="1"/>
          <p:nvPr/>
        </p:nvSpPr>
        <p:spPr>
          <a:xfrm>
            <a:off x="372310" y="5939414"/>
            <a:ext cx="4483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&lt;</a:t>
            </a:r>
            <a:r>
              <a:rPr lang="ko-KR" altLang="en-US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검사 실시기관 수</a:t>
            </a:r>
            <a:r>
              <a:rPr lang="en-US" altLang="ko-KR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16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12867" y="1118272"/>
            <a:ext cx="73773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*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질병관리청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포털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코로나주요통계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진료소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5DBC71-A79E-45BC-AE80-E7C9E95B6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1" r="40" b="3876"/>
          <a:stretch/>
        </p:blipFill>
        <p:spPr>
          <a:xfrm>
            <a:off x="421219" y="1754752"/>
            <a:ext cx="4460781" cy="3522097"/>
          </a:xfrm>
          <a:prstGeom prst="rect">
            <a:avLst/>
          </a:prstGeom>
        </p:spPr>
      </p:pic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24F69A59-19FF-4B6F-B476-C0F80A201324}"/>
              </a:ext>
            </a:extLst>
          </p:cNvPr>
          <p:cNvSpPr txBox="1">
            <a:spLocks/>
          </p:cNvSpPr>
          <p:nvPr/>
        </p:nvSpPr>
        <p:spPr>
          <a:xfrm>
            <a:off x="4882000" y="1969803"/>
            <a:ext cx="5484113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통계청에서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산업통상자원부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물가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활용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코로나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수와 코로나 발생에 따른 여러 산업의 상관관계를 알아보기 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위해서 코로나가 본격적으로 일상에 영향을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준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~12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월을 기준으로 물가 및 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산업별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거래변화량을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수집하였다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967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6136507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물가지수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09FC18-0399-4885-B4E8-3BD3018438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" t="27874" r="45723" b="23231"/>
          <a:stretch/>
        </p:blipFill>
        <p:spPr>
          <a:xfrm>
            <a:off x="560513" y="3862952"/>
            <a:ext cx="4594112" cy="2192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D22A92-09F2-4EE5-8A09-FC1E2DE750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" t="49813" r="45835" b="24108"/>
          <a:stretch/>
        </p:blipFill>
        <p:spPr>
          <a:xfrm>
            <a:off x="560513" y="1152525"/>
            <a:ext cx="4594112" cy="2114550"/>
          </a:xfrm>
          <a:prstGeom prst="rect">
            <a:avLst/>
          </a:prstGeom>
        </p:spPr>
      </p:pic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82B8CD57-BB14-43BD-ADB2-478C8C6676EF}"/>
              </a:ext>
            </a:extLst>
          </p:cNvPr>
          <p:cNvSpPr txBox="1">
            <a:spLocks/>
          </p:cNvSpPr>
          <p:nvPr/>
        </p:nvSpPr>
        <p:spPr>
          <a:xfrm>
            <a:off x="5263000" y="1710423"/>
            <a:ext cx="5484113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D5D45F94-23B8-4B31-859C-7BD9FE5E9AC7}"/>
              </a:ext>
            </a:extLst>
          </p:cNvPr>
          <p:cNvSpPr txBox="1">
            <a:spLocks/>
          </p:cNvSpPr>
          <p:nvPr/>
        </p:nvSpPr>
        <p:spPr>
          <a:xfrm>
            <a:off x="5204591" y="1947117"/>
            <a:ext cx="4740963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기존의 코로나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데이터와 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수집한 지역별 물가 지수의 상관관계를 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비교하였음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데이터와 수집한 데이터의 기간이 통일 되지 않아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월부터의 데이터를 반영함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지역과 코로나에 따른 지역별 경제 및 생활 지수를 물가로 대략적으로 파악할 수 있음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81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6136507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분야별 산업활동 동향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ADA18F-4679-46DA-B6E8-3734C8C49984}"/>
              </a:ext>
            </a:extLst>
          </p:cNvPr>
          <p:cNvGrpSpPr/>
          <p:nvPr/>
        </p:nvGrpSpPr>
        <p:grpSpPr>
          <a:xfrm>
            <a:off x="657300" y="1024931"/>
            <a:ext cx="4497324" cy="5502232"/>
            <a:chOff x="0" y="0"/>
            <a:chExt cx="4076549" cy="56299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A411B3-DBA1-4D12-9CCE-3A2CE9C49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2" t="29311" r="76039" b="44313"/>
            <a:stretch/>
          </p:blipFill>
          <p:spPr>
            <a:xfrm>
              <a:off x="0" y="0"/>
              <a:ext cx="4076549" cy="272271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FCDB930-D330-45AD-94D4-FB7ED247E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12" t="57664" r="76039" b="15851"/>
            <a:stretch/>
          </p:blipFill>
          <p:spPr>
            <a:xfrm>
              <a:off x="0" y="2895899"/>
              <a:ext cx="4076549" cy="2734014"/>
            </a:xfrm>
            <a:prstGeom prst="rect">
              <a:avLst/>
            </a:prstGeom>
          </p:spPr>
        </p:pic>
      </p:grp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B6C257D6-0163-437D-A616-EC6F17775304}"/>
              </a:ext>
            </a:extLst>
          </p:cNvPr>
          <p:cNvSpPr txBox="1">
            <a:spLocks/>
          </p:cNvSpPr>
          <p:nvPr/>
        </p:nvSpPr>
        <p:spPr>
          <a:xfrm>
            <a:off x="5204591" y="1947117"/>
            <a:ext cx="4740963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산업분야 별로 변화량을 확인 하였고 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접촉이 필수적인 산업의 변화량이 클 것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이라고 예측하였음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 중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산업을 대표적으로 추출하여 그 중 에서도 서비스 산업의 변화량에 집중하였음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영향으로 대면 분야의 항공 및 문화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예술분야의 감소를 확인할 수 있음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760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6136507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시기별 온라인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거래액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22F44F-661D-40BC-B677-A3B9D0BF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1" t="21207" r="53362" b="54585"/>
          <a:stretch/>
        </p:blipFill>
        <p:spPr>
          <a:xfrm>
            <a:off x="560512" y="1305011"/>
            <a:ext cx="4641756" cy="19265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E7357E-3DF6-4732-B3E1-ECA6D764D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1" t="27874" r="45723" b="23231"/>
          <a:stretch/>
        </p:blipFill>
        <p:spPr>
          <a:xfrm>
            <a:off x="560513" y="3862952"/>
            <a:ext cx="4594112" cy="2192485"/>
          </a:xfrm>
          <a:prstGeom prst="rect">
            <a:avLst/>
          </a:prstGeom>
        </p:spPr>
      </p:pic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4B9363CF-3E7A-4149-804E-3C28174ACC8F}"/>
              </a:ext>
            </a:extLst>
          </p:cNvPr>
          <p:cNvSpPr txBox="1">
            <a:spLocks/>
          </p:cNvSpPr>
          <p:nvPr/>
        </p:nvSpPr>
        <p:spPr>
          <a:xfrm>
            <a:off x="5204591" y="1947117"/>
            <a:ext cx="4740963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수가 증가함에 따라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비대면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산업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증가 할 것 이라 예상하였음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거래량과 거래량 상승에 따른 가격상승을 고려하여 거래액을 기준으로 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영향으로 외식이 감소 하고 상대적으로 식료품이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급증하는것을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확인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할수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있고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확진자수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증감에 따라 오락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보건등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동반 변화하는 모습이 확인됨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983624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시도별 인구 특성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인구 수와 밀도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B3D3A7-E0CA-46A8-BB30-8D07C549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3" y="1171977"/>
            <a:ext cx="4924457" cy="43938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0E9958-A617-4E53-8C54-5E295081A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460" y="1171977"/>
            <a:ext cx="4924457" cy="4393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E38D3-708B-4EDF-B7EF-FF50DA5ECD7A}"/>
              </a:ext>
            </a:extLst>
          </p:cNvPr>
          <p:cNvSpPr txBox="1"/>
          <p:nvPr/>
        </p:nvSpPr>
        <p:spPr>
          <a:xfrm>
            <a:off x="657546" y="5527497"/>
            <a:ext cx="8831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경기도와 서울의 인구 수가 압도적으로 많습니다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경기도는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번째로 인구가 많은 경상북도의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서울은 경상북도의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 이상의 인구수를 가지고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 밀도 측면에서는 서울특별시의 인구 밀도가 월등히 높습니다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04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시도별 코로나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D894D-57E2-46D8-8385-C2996C6DC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" y="909010"/>
            <a:ext cx="9533911" cy="59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2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3-1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시도별 코로나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의료기관 수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0635D9-E58C-4770-AAEB-066060CDC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6" b="5085"/>
          <a:stretch/>
        </p:blipFill>
        <p:spPr>
          <a:xfrm>
            <a:off x="143838" y="874564"/>
            <a:ext cx="7119991" cy="5947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52AE00-5F38-4DB8-BD41-EEA78A980E2B}"/>
              </a:ext>
            </a:extLst>
          </p:cNvPr>
          <p:cNvSpPr txBox="1"/>
          <p:nvPr/>
        </p:nvSpPr>
        <p:spPr>
          <a:xfrm>
            <a:off x="6398695" y="1136130"/>
            <a:ext cx="32898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선별진료소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드라이브쓰루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국민안심병원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감염전담병원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같이  코로나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관련된 의료기관 수를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시도별로 나타내 확인했습니다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BAECA9C-A9E2-4184-BCB4-AEEE007A4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012279"/>
              </p:ext>
            </p:extLst>
          </p:nvPr>
        </p:nvGraphicFramePr>
        <p:xfrm>
          <a:off x="6727403" y="3727886"/>
          <a:ext cx="2354952" cy="2112929"/>
        </p:xfrm>
        <a:graphic>
          <a:graphicData uri="http://schemas.openxmlformats.org/drawingml/2006/table">
            <a:tbl>
              <a:tblPr>
                <a:tableStyleId>{0712033C-5165-4AD2-98D6-F088B5F0AC62}</a:tableStyleId>
              </a:tblPr>
              <a:tblGrid>
                <a:gridCol w="1098039">
                  <a:extLst>
                    <a:ext uri="{9D8B030D-6E8A-4147-A177-3AD203B41FA5}">
                      <a16:colId xmlns:a16="http://schemas.microsoft.com/office/drawing/2014/main" val="606665277"/>
                    </a:ext>
                  </a:extLst>
                </a:gridCol>
                <a:gridCol w="1256913">
                  <a:extLst>
                    <a:ext uri="{9D8B030D-6E8A-4147-A177-3AD203B41FA5}">
                      <a16:colId xmlns:a16="http://schemas.microsoft.com/office/drawing/2014/main" val="3282033979"/>
                    </a:ext>
                  </a:extLst>
                </a:gridCol>
              </a:tblGrid>
              <a:tr h="5079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medical_institution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5596250"/>
                  </a:ext>
                </a:extLst>
              </a:tr>
              <a:tr h="320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 dirty="0">
                          <a:effectLst/>
                        </a:rPr>
                        <a:t>경기도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225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4779922"/>
                  </a:ext>
                </a:extLst>
              </a:tr>
              <a:tr h="320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서울특별시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134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5680452"/>
                  </a:ext>
                </a:extLst>
              </a:tr>
              <a:tr h="320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경상남도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89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2382557"/>
                  </a:ext>
                </a:extLst>
              </a:tr>
              <a:tr h="320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전라남도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85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0301391"/>
                  </a:ext>
                </a:extLst>
              </a:tr>
              <a:tr h="3209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부산광역시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77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633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56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Google Shape;126;p3"/>
              <p:cNvSpPr txBox="1"/>
              <p:nvPr/>
            </p:nvSpPr>
            <p:spPr>
              <a:xfrm>
                <a:off x="512868" y="173400"/>
                <a:ext cx="5469978" cy="723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7275" tIns="53625" rIns="107275" bIns="53625" anchor="t" anchorCtr="0">
                <a:spAutoFit/>
              </a:bodyPr>
              <a:lstStyle/>
              <a:p>
                <a:pPr marL="0" marR="0" lvl="0" indent="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000" b="0" i="0" u="none" strike="noStrike" cap="none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</a:t>
                </a:r>
                <a:r>
                  <a:rPr lang="en-US" altLang="ko-KR" sz="2000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en-US" altLang="ko-KR" sz="2000" b="0" i="0" u="none" strike="noStrike" cap="none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-1 </a:t>
                </a:r>
                <a:r>
                  <a:rPr lang="ko-KR" altLang="en-US" sz="2000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</a:t>
                </a:r>
                <a:r>
                  <a:rPr lang="en-US" altLang="ko-KR" sz="2000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 – 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나눔고딕" panose="020D0604000000000000" pitchFamily="50" charset="-127"/>
                      </a:rPr>
                      <m:t>병</m:t>
                    </m:r>
                  </m:oMath>
                </a14:m>
                <a:r>
                  <a:rPr lang="ko-KR" altLang="en-US" sz="2000" b="0" i="0" u="none" strike="noStrike" cap="none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원수</a:t>
                </a:r>
                <a:r>
                  <a:rPr lang="en-US" altLang="ko-KR" sz="2000" b="0" i="0" u="none" strike="noStrike" cap="none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/</a:t>
                </a:r>
                <a:r>
                  <a:rPr lang="ko-KR" altLang="en-US" sz="2000" b="0" i="0" u="none" strike="noStrike" cap="none" dirty="0">
                    <a:solidFill>
                      <a:schemeClr val="accent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인구밀도</a:t>
                </a:r>
                <a:endParaRPr sz="2000" b="0" i="0" u="none" strike="noStrike" cap="none" dirty="0">
                  <a:solidFill>
                    <a:schemeClr val="accent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mc:Choice>
        <mc:Fallback xmlns="">
          <p:sp>
            <p:nvSpPr>
              <p:cNvPr id="126" name="Google Shape;126;p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68" y="173400"/>
                <a:ext cx="5469978" cy="723850"/>
              </a:xfrm>
              <a:prstGeom prst="rect">
                <a:avLst/>
              </a:prstGeom>
              <a:blipFill>
                <a:blip r:embed="rId3"/>
                <a:stretch>
                  <a:fillRect b="-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FE2FF1-49E8-43D0-AC1C-79424298A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8" y="1024930"/>
            <a:ext cx="6283972" cy="5756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FF9E9-1BA0-4715-8E16-51E152385318}"/>
              </a:ext>
            </a:extLst>
          </p:cNvPr>
          <p:cNvSpPr txBox="1"/>
          <p:nvPr/>
        </p:nvSpPr>
        <p:spPr>
          <a:xfrm>
            <a:off x="6489442" y="1024930"/>
            <a:ext cx="29930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부산과 같은 광역시들은 일반 자치구에 비해 인구밀도에 대한 병원 수가 현저히 적은 것을 볼 수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E4832AE-D660-4E03-9F31-528E829BA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30507"/>
              </p:ext>
            </p:extLst>
          </p:nvPr>
        </p:nvGraphicFramePr>
        <p:xfrm>
          <a:off x="6727404" y="3696788"/>
          <a:ext cx="1931542" cy="1718352"/>
        </p:xfrm>
        <a:graphic>
          <a:graphicData uri="http://schemas.openxmlformats.org/drawingml/2006/table">
            <a:tbl>
              <a:tblPr>
                <a:tableStyleId>{0712033C-5165-4AD2-98D6-F088B5F0AC62}</a:tableStyleId>
              </a:tblPr>
              <a:tblGrid>
                <a:gridCol w="965771">
                  <a:extLst>
                    <a:ext uri="{9D8B030D-6E8A-4147-A177-3AD203B41FA5}">
                      <a16:colId xmlns:a16="http://schemas.microsoft.com/office/drawing/2014/main" val="1504215655"/>
                    </a:ext>
                  </a:extLst>
                </a:gridCol>
                <a:gridCol w="965771">
                  <a:extLst>
                    <a:ext uri="{9D8B030D-6E8A-4147-A177-3AD203B41FA5}">
                      <a16:colId xmlns:a16="http://schemas.microsoft.com/office/drawing/2014/main" val="2667800177"/>
                    </a:ext>
                  </a:extLst>
                </a:gridCol>
              </a:tblGrid>
              <a:tr h="4295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ratio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5101651"/>
                  </a:ext>
                </a:extLst>
              </a:tr>
              <a:tr h="429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전라남도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0.57047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83760688"/>
                  </a:ext>
                </a:extLst>
              </a:tr>
              <a:tr h="429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강원도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</a:rPr>
                        <a:t>0.544444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4445240"/>
                  </a:ext>
                </a:extLst>
              </a:tr>
              <a:tr h="4295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</a:rPr>
                        <a:t>경상북도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</a:rPr>
                        <a:t>0.543478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3439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1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/>
          <p:cNvGrpSpPr/>
          <p:nvPr/>
        </p:nvGrpSpPr>
        <p:grpSpPr>
          <a:xfrm>
            <a:off x="488504" y="310925"/>
            <a:ext cx="1640944" cy="588429"/>
            <a:chOff x="388834" y="331340"/>
            <a:chExt cx="1640944" cy="588429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388834" y="331340"/>
              <a:ext cx="1035774" cy="58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275" tIns="53625" rIns="107275" bIns="53625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59698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목차</a:t>
              </a:r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021666" y="542818"/>
              <a:ext cx="1008112" cy="288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7275" tIns="53625" rIns="107275" bIns="53625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00" b="0" i="0" u="none" strike="noStrike" cap="none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CONTENTS</a:t>
              </a:r>
              <a:endParaRPr sz="900" b="0" i="0" u="none" strike="noStrike" cap="none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12868" y="1124744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1. 프로젝트 소개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121336" y="2993482"/>
            <a:ext cx="4268514" cy="138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1 . </a:t>
            </a: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2 . </a:t>
            </a: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분석</a:t>
            </a:r>
            <a:endParaRPr lang="en-US" altLang="ko-KR" sz="16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 sz="1600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시계열분석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60512" y="2403461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2. 프로젝트 진행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12868" y="4316114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3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결과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-15240" y="58729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 flipH="1">
            <a:off x="3446852" y="81175"/>
            <a:ext cx="6393160" cy="5616624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2" descr="C:\Users\madeit-top1\Documents\PPT\[000] Image\062011_1213_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7679" y="3438591"/>
            <a:ext cx="31718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2;p2">
            <a:extLst>
              <a:ext uri="{FF2B5EF4-FFF2-40B4-BE49-F238E27FC236}">
                <a16:creationId xmlns:a16="http://schemas.microsoft.com/office/drawing/2014/main" id="{8F42063E-0FEE-41CD-BC4F-398B146C122A}"/>
              </a:ext>
            </a:extLst>
          </p:cNvPr>
          <p:cNvSpPr txBox="1"/>
          <p:nvPr/>
        </p:nvSpPr>
        <p:spPr>
          <a:xfrm>
            <a:off x="1118368" y="1721004"/>
            <a:ext cx="4268514" cy="4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0" i="0" u="none" strike="noStrike" cap="none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1. </a:t>
            </a:r>
            <a:r>
              <a:rPr lang="ko-KR" altLang="en-US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 소개 및 역할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112;p2">
            <a:extLst>
              <a:ext uri="{FF2B5EF4-FFF2-40B4-BE49-F238E27FC236}">
                <a16:creationId xmlns:a16="http://schemas.microsoft.com/office/drawing/2014/main" id="{AD607C86-32EF-4DAC-840E-1B92C8C97EA4}"/>
              </a:ext>
            </a:extLst>
          </p:cNvPr>
          <p:cNvSpPr txBox="1"/>
          <p:nvPr/>
        </p:nvSpPr>
        <p:spPr>
          <a:xfrm>
            <a:off x="1118368" y="2093394"/>
            <a:ext cx="4268514" cy="42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1600" b="0" i="0" u="none" strike="noStrike" cap="none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  <a:r>
              <a:rPr lang="ko-KR" altLang="en-US" sz="1600" b="0" i="0" u="none" strike="noStrike" cap="none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제안배경 및 목표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-2 </a:t>
            </a:r>
            <a:r>
              <a:rPr lang="ko-KR" altLang="en-US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산업활동동향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EE47B9-B918-4B52-BBA3-D08CC1EE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" y="1109608"/>
            <a:ext cx="6845866" cy="513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24BF26-869B-48DA-8F87-2B6612CDE6E7}"/>
              </a:ext>
            </a:extLst>
          </p:cNvPr>
          <p:cNvSpPr txBox="1"/>
          <p:nvPr/>
        </p:nvSpPr>
        <p:spPr>
          <a:xfrm>
            <a:off x="6496493" y="1770704"/>
            <a:ext cx="29930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1~10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전년도 동월대비 산업활동 동향을 나타낸 그래프입니다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광공업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건설업 등의  전반적인 산업 분야에서 코로나 이전 년도에 비해 대체적으로 줄어든 것을 볼 수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13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서비스업 분야 활동동향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DCFCC1-9B93-4BFE-9B08-7003DF06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" y="1047840"/>
            <a:ext cx="6958540" cy="5218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BAF33B-1DFA-4017-80C6-0677AA9B1765}"/>
              </a:ext>
            </a:extLst>
          </p:cNvPr>
          <p:cNvSpPr txBox="1"/>
          <p:nvPr/>
        </p:nvSpPr>
        <p:spPr>
          <a:xfrm>
            <a:off x="6496493" y="1770704"/>
            <a:ext cx="32406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1~10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전년도 동월대비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서비스업 분야 산업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활동 동향을 나타낸 그래프입니다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전반적인 산업 분야 중 특히 서비스업 분야에서는 코로나 전년도에 대비해 현저히 매출이 떨어진 것을 볼 수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항공운송업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문화예술 스포츠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산업은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60%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가까이 마이너스 성장세를 기록하는 등 침체를 겪고 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32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상관분석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7014B1-7E9C-4BB1-A0F0-A0CD1BEE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1386703"/>
            <a:ext cx="607695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5E718-ACFA-4D72-94E6-D590669F3132}"/>
              </a:ext>
            </a:extLst>
          </p:cNvPr>
          <p:cNvSpPr txBox="1"/>
          <p:nvPr/>
        </p:nvSpPr>
        <p:spPr>
          <a:xfrm>
            <a:off x="500206" y="4059971"/>
            <a:ext cx="328773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시도별로 정리된 데이터를 이용하여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인구밀도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병원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수에 대한 상관분석을 진행했습니다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먼저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산점도행렬을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그려 대략적인 선형관계가 있는 변수들을 확인했습니다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A8B3A-B8C0-4EBC-8D5E-65070007D1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68"/>
          <a:stretch/>
        </p:blipFill>
        <p:spPr>
          <a:xfrm>
            <a:off x="25771" y="1284412"/>
            <a:ext cx="3630347" cy="20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21C240-FA8C-4B99-BAD7-DC3955C2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2" y="1024931"/>
            <a:ext cx="7181850" cy="3086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69F4CC-9760-4B3B-957F-152375637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11" y="4844226"/>
            <a:ext cx="4400550" cy="685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9DB5AA-DBCF-4937-B7FC-5E05E6D7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624" y="4844226"/>
            <a:ext cx="4143375" cy="704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D8664-7468-460D-88A5-C7A564123603}"/>
              </a:ext>
            </a:extLst>
          </p:cNvPr>
          <p:cNvSpPr txBox="1"/>
          <p:nvPr/>
        </p:nvSpPr>
        <p:spPr>
          <a:xfrm>
            <a:off x="560512" y="4111031"/>
            <a:ext cx="754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상관계수 값이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0.015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작으므로 큰 의미를 갖지 않는다고 판단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379DA-686E-466B-BC12-E5072D9067A7}"/>
              </a:ext>
            </a:extLst>
          </p:cNvPr>
          <p:cNvSpPr txBox="1"/>
          <p:nvPr/>
        </p:nvSpPr>
        <p:spPr>
          <a:xfrm>
            <a:off x="372311" y="5743399"/>
            <a:ext cx="7545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인구 밀도와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병원 수와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 사이엔 비교적 상관관계가 존재한다고 판단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4E7B20-CFCF-4CAD-AA9F-3309454652F3}"/>
              </a:ext>
            </a:extLst>
          </p:cNvPr>
          <p:cNvSpPr/>
          <p:nvPr/>
        </p:nvSpPr>
        <p:spPr>
          <a:xfrm>
            <a:off x="538004" y="197702"/>
            <a:ext cx="242566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상관분석</a:t>
            </a:r>
          </a:p>
        </p:txBody>
      </p:sp>
    </p:spTree>
    <p:extLst>
      <p:ext uri="{BB962C8B-B14F-4D97-AF65-F5344CB8AC3E}">
        <p14:creationId xmlns:p14="http://schemas.microsoft.com/office/powerpoint/2010/main" val="281560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000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44405" y="4576555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AF97F-5BF8-4F60-AF59-BE20BEC8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9" y="1010877"/>
            <a:ext cx="5080611" cy="3387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0DE7F-07BB-4082-AC19-5D8B36234B0F}"/>
              </a:ext>
            </a:extLst>
          </p:cNvPr>
          <p:cNvSpPr txBox="1"/>
          <p:nvPr/>
        </p:nvSpPr>
        <p:spPr>
          <a:xfrm>
            <a:off x="657571" y="4745607"/>
            <a:ext cx="41503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원의 크기는 인구 밀도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x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y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축은 병원 수를 나타냅니다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수정된 결정계수의 값은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0.29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 유의하다고 보기 어렵기 때문에 변수를 추가해서 다시 회귀분석을 진행했습니다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2E120-A6C8-4842-B969-22ED9AFC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24" y="897250"/>
            <a:ext cx="4334880" cy="54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회귀분석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000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3B54169-9856-42C6-85ED-0A5DA5547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80" b="1049"/>
          <a:stretch/>
        </p:blipFill>
        <p:spPr>
          <a:xfrm>
            <a:off x="4542249" y="3227324"/>
            <a:ext cx="5363751" cy="28509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FACE44-0A85-4949-A683-E4DFFA620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1" y="1082794"/>
            <a:ext cx="8772525" cy="981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6D20CF-F6DD-478E-AFCD-E9DE0766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7" y="2917856"/>
            <a:ext cx="4861504" cy="3160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287FEF-9381-4DED-9C14-6A6A3327941D}"/>
              </a:ext>
            </a:extLst>
          </p:cNvPr>
          <p:cNvSpPr txBox="1"/>
          <p:nvPr/>
        </p:nvSpPr>
        <p:spPr>
          <a:xfrm>
            <a:off x="333463" y="2166142"/>
            <a:ext cx="927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병원 수를 종속변수로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밀도와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수를 설명변수로 하는 회귀식을 추정했습니다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036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고용지수와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간의 상관분석</a:t>
            </a: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F58C7-D739-43BF-9B12-8751F326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4" y="1065212"/>
            <a:ext cx="5184161" cy="5184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DA63E8-B1A2-43EA-A3F7-6356C913BB95}"/>
              </a:ext>
            </a:extLst>
          </p:cNvPr>
          <p:cNvSpPr txBox="1"/>
          <p:nvPr/>
        </p:nvSpPr>
        <p:spPr>
          <a:xfrm>
            <a:off x="5856270" y="3429000"/>
            <a:ext cx="37128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고용 특성상 계절성이 있는 자료라 해당 년도만으로는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수와 고용지수와의 상관관계를 찾기에는 무리가 있다고 판단했습니다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실제로 상관계수를 계산했을 때에도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0.00049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값이 매우 작아서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수와 고용지수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간의 상관관계는 거의 없습니다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B41A0B7-812C-4F5C-8BF0-EEC1DED6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334765"/>
              </p:ext>
            </p:extLst>
          </p:nvPr>
        </p:nvGraphicFramePr>
        <p:xfrm>
          <a:off x="5982846" y="1305076"/>
          <a:ext cx="2424844" cy="1560795"/>
        </p:xfrm>
        <a:graphic>
          <a:graphicData uri="http://schemas.openxmlformats.org/drawingml/2006/table">
            <a:tbl>
              <a:tblPr/>
              <a:tblGrid>
                <a:gridCol w="1212422">
                  <a:extLst>
                    <a:ext uri="{9D8B030D-6E8A-4147-A177-3AD203B41FA5}">
                      <a16:colId xmlns:a16="http://schemas.microsoft.com/office/drawing/2014/main" val="3542988684"/>
                    </a:ext>
                  </a:extLst>
                </a:gridCol>
                <a:gridCol w="1212422">
                  <a:extLst>
                    <a:ext uri="{9D8B030D-6E8A-4147-A177-3AD203B41FA5}">
                      <a16:colId xmlns:a16="http://schemas.microsoft.com/office/drawing/2014/main" val="200073878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고용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천명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7205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6672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27991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249616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1759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26562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00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1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600256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실업자수와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간의 상관분석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2000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2FB490-8B5A-4CCF-9C4D-58ED109B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" y="1060595"/>
            <a:ext cx="5193395" cy="51933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A619745-15ED-46F4-8674-0D4B78CA8A0F}"/>
              </a:ext>
            </a:extLst>
          </p:cNvPr>
          <p:cNvSpPr/>
          <p:nvPr/>
        </p:nvSpPr>
        <p:spPr>
          <a:xfrm>
            <a:off x="5853901" y="3520652"/>
            <a:ext cx="37056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실업자 수 데이터를 봤을 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월의 실업자 수가 다른 달에 비해 압도적으로 많은 모습이었습니다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산점도와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추정된 회귀선을 확인했을 때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월의 값이 이상점처럼 취급되었습니다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F66B40-632E-4ABE-9CDF-891763329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53680"/>
              </p:ext>
            </p:extLst>
          </p:nvPr>
        </p:nvGraphicFramePr>
        <p:xfrm>
          <a:off x="5982846" y="1370862"/>
          <a:ext cx="2180290" cy="1499875"/>
        </p:xfrm>
        <a:graphic>
          <a:graphicData uri="http://schemas.openxmlformats.org/drawingml/2006/table">
            <a:tbl>
              <a:tblPr/>
              <a:tblGrid>
                <a:gridCol w="1090145">
                  <a:extLst>
                    <a:ext uri="{9D8B030D-6E8A-4147-A177-3AD203B41FA5}">
                      <a16:colId xmlns:a16="http://schemas.microsoft.com/office/drawing/2014/main" val="4098928729"/>
                    </a:ext>
                  </a:extLst>
                </a:gridCol>
                <a:gridCol w="1090145">
                  <a:extLst>
                    <a:ext uri="{9D8B030D-6E8A-4147-A177-3AD203B41FA5}">
                      <a16:colId xmlns:a16="http://schemas.microsoft.com/office/drawing/2014/main" val="3835969017"/>
                    </a:ext>
                  </a:extLst>
                </a:gridCol>
              </a:tblGrid>
              <a:tr h="2999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천명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456756"/>
                  </a:ext>
                </a:extLst>
              </a:tr>
              <a:tr h="299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47306"/>
                  </a:ext>
                </a:extLst>
              </a:tr>
              <a:tr h="299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760528"/>
                  </a:ext>
                </a:extLst>
              </a:tr>
              <a:tr h="299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073948"/>
                  </a:ext>
                </a:extLst>
              </a:tr>
              <a:tr h="299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941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654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600256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실업자수와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간의 상관분석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2000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F95A75-1F88-4745-84E8-06957DC9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81" y="1024930"/>
            <a:ext cx="5346905" cy="5346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4809B-AE19-4A8F-AED7-58A89D7240C0}"/>
              </a:ext>
            </a:extLst>
          </p:cNvPr>
          <p:cNvSpPr txBox="1"/>
          <p:nvPr/>
        </p:nvSpPr>
        <p:spPr>
          <a:xfrm>
            <a:off x="5887772" y="3566953"/>
            <a:ext cx="3601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당월의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수는 다음달의 실업자 수에 영향을 미칠 것이라는 생각에 당월의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수를 설명변수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다음달의 실업자 수를 종속변수로 하여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산점도와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추정된 회귀식을 확인했습니다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상관계수 값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0.454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설명력을 가집니다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0D402AB-7D5A-455B-828B-65855244B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096145"/>
              </p:ext>
            </p:extLst>
          </p:nvPr>
        </p:nvGraphicFramePr>
        <p:xfrm>
          <a:off x="6113124" y="1369598"/>
          <a:ext cx="2290460" cy="1501140"/>
        </p:xfrm>
        <a:graphic>
          <a:graphicData uri="http://schemas.openxmlformats.org/drawingml/2006/table">
            <a:tbl>
              <a:tblPr/>
              <a:tblGrid>
                <a:gridCol w="1145230">
                  <a:extLst>
                    <a:ext uri="{9D8B030D-6E8A-4147-A177-3AD203B41FA5}">
                      <a16:colId xmlns:a16="http://schemas.microsoft.com/office/drawing/2014/main" val="1803293822"/>
                    </a:ext>
                  </a:extLst>
                </a:gridCol>
                <a:gridCol w="1145230">
                  <a:extLst>
                    <a:ext uri="{9D8B030D-6E8A-4147-A177-3AD203B41FA5}">
                      <a16:colId xmlns:a16="http://schemas.microsoft.com/office/drawing/2014/main" val="2826879603"/>
                    </a:ext>
                  </a:extLst>
                </a:gridCol>
              </a:tblGrid>
              <a:tr h="2343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실업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천명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37203"/>
                  </a:ext>
                </a:extLst>
              </a:tr>
              <a:tr h="234395"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628555"/>
                  </a:ext>
                </a:extLst>
              </a:tr>
              <a:tr h="2343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131123"/>
                  </a:ext>
                </a:extLst>
              </a:tr>
              <a:tr h="2343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781444"/>
                  </a:ext>
                </a:extLst>
              </a:tr>
              <a:tr h="2343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265615"/>
                  </a:ext>
                </a:extLst>
              </a:tr>
              <a:tr h="23439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5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372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수와 온라인 쇼핑 거래액 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FDCDD0-0B0C-41DF-AE2C-CBB06A43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38" y="1024932"/>
            <a:ext cx="5242784" cy="5242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0833D-4089-4CF0-B89D-0885834CB4C4}"/>
              </a:ext>
            </a:extLst>
          </p:cNvPr>
          <p:cNvSpPr txBox="1"/>
          <p:nvPr/>
        </p:nvSpPr>
        <p:spPr>
          <a:xfrm>
            <a:off x="6070030" y="3576011"/>
            <a:ext cx="3197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수가 증가하면서 온라인 쇼핑 거래액도 증가하는 양상을 띄는 모습입니다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둘 사이의 상관계수는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0.1949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유의미하지는 않습니다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D925F4-4E7C-4DB5-BB56-BF07EBF67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947593"/>
              </p:ext>
            </p:extLst>
          </p:nvPr>
        </p:nvGraphicFramePr>
        <p:xfrm>
          <a:off x="6070030" y="1350240"/>
          <a:ext cx="2128748" cy="1631215"/>
        </p:xfrm>
        <a:graphic>
          <a:graphicData uri="http://schemas.openxmlformats.org/drawingml/2006/table">
            <a:tbl>
              <a:tblPr/>
              <a:tblGrid>
                <a:gridCol w="1064374">
                  <a:extLst>
                    <a:ext uri="{9D8B030D-6E8A-4147-A177-3AD203B41FA5}">
                      <a16:colId xmlns:a16="http://schemas.microsoft.com/office/drawing/2014/main" val="1012431371"/>
                    </a:ext>
                  </a:extLst>
                </a:gridCol>
                <a:gridCol w="1064374">
                  <a:extLst>
                    <a:ext uri="{9D8B030D-6E8A-4147-A177-3AD203B41FA5}">
                      <a16:colId xmlns:a16="http://schemas.microsoft.com/office/drawing/2014/main" val="3610466990"/>
                    </a:ext>
                  </a:extLst>
                </a:gridCol>
              </a:tblGrid>
              <a:tr h="32624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online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085784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122616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952803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119618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764268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125825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156169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120026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837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95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54546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1-1 </a:t>
            </a:r>
            <a:r>
              <a:rPr lang="ko-KR" altLang="en-US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 소개 및 역할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2024241" y="4700211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957150" y="4700211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4058132" y="4700211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878873" y="4700211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976328" y="4719065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951799" y="4700211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F36C88-7A17-4EBB-9496-2183E7123FC8}"/>
              </a:ext>
            </a:extLst>
          </p:cNvPr>
          <p:cNvSpPr/>
          <p:nvPr/>
        </p:nvSpPr>
        <p:spPr>
          <a:xfrm>
            <a:off x="1580836" y="1930562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latin typeface="나눔고딕" panose="020D0604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</a:endParaRPr>
          </a:p>
        </p:txBody>
      </p:sp>
      <p:grpSp>
        <p:nvGrpSpPr>
          <p:cNvPr id="36" name="그룹 24">
            <a:extLst>
              <a:ext uri="{FF2B5EF4-FFF2-40B4-BE49-F238E27FC236}">
                <a16:creationId xmlns:a16="http://schemas.microsoft.com/office/drawing/2014/main" id="{5E772C0C-EF6F-43AC-9998-8EB30F01DE9B}"/>
              </a:ext>
            </a:extLst>
          </p:cNvPr>
          <p:cNvGrpSpPr/>
          <p:nvPr/>
        </p:nvGrpSpPr>
        <p:grpSpPr>
          <a:xfrm>
            <a:off x="1024670" y="1245611"/>
            <a:ext cx="3906237" cy="2474596"/>
            <a:chOff x="811472" y="1479617"/>
            <a:chExt cx="7521057" cy="295444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31553BD-91B5-4A23-AE92-75717A81AB72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7064C9-DA9C-4180-BE69-994B2552A0A2}"/>
                </a:ext>
              </a:extLst>
            </p:cNvPr>
            <p:cNvSpPr/>
            <p:nvPr/>
          </p:nvSpPr>
          <p:spPr>
            <a:xfrm>
              <a:off x="954564" y="1531353"/>
              <a:ext cx="7234874" cy="2850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     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이현의</a:t>
              </a: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팀장</a:t>
              </a: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)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웹 개발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         프로젝트 기획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39" name="그룹 24">
            <a:extLst>
              <a:ext uri="{FF2B5EF4-FFF2-40B4-BE49-F238E27FC236}">
                <a16:creationId xmlns:a16="http://schemas.microsoft.com/office/drawing/2014/main" id="{828C5D74-A681-4FEC-B434-CAE13A0F9CF4}"/>
              </a:ext>
            </a:extLst>
          </p:cNvPr>
          <p:cNvGrpSpPr/>
          <p:nvPr/>
        </p:nvGrpSpPr>
        <p:grpSpPr>
          <a:xfrm>
            <a:off x="1024670" y="3978741"/>
            <a:ext cx="3906237" cy="2474596"/>
            <a:chOff x="811472" y="1479617"/>
            <a:chExt cx="7521057" cy="295444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C5C74D4-3706-424D-986B-F1B330C7F78A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15E649-B83B-4915-B4DB-ECFA9936E8FD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최서영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데이터 분석 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시각화</a:t>
              </a:r>
            </a:p>
          </p:txBody>
        </p:sp>
      </p:grpSp>
      <p:grpSp>
        <p:nvGrpSpPr>
          <p:cNvPr id="42" name="그룹 24">
            <a:extLst>
              <a:ext uri="{FF2B5EF4-FFF2-40B4-BE49-F238E27FC236}">
                <a16:creationId xmlns:a16="http://schemas.microsoft.com/office/drawing/2014/main" id="{301DCA2B-2C37-49A0-8DC0-9F6612E646E4}"/>
              </a:ext>
            </a:extLst>
          </p:cNvPr>
          <p:cNvGrpSpPr/>
          <p:nvPr/>
        </p:nvGrpSpPr>
        <p:grpSpPr>
          <a:xfrm>
            <a:off x="5027307" y="1245611"/>
            <a:ext cx="3906237" cy="2474596"/>
            <a:chOff x="811472" y="1479617"/>
            <a:chExt cx="7521057" cy="295444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12D2D3-E681-458D-B1CB-45AB3D4EB8A2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BA961DF-785D-4537-82E5-9733FA2D1B4C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   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</a:t>
              </a:r>
              <a:r>
                <a:rPr lang="ko-KR" altLang="en-US" dirty="0" err="1">
                  <a:solidFill>
                    <a:schemeClr val="tx1"/>
                  </a:solidFill>
                  <a:latin typeface="나눔고딕" panose="020D0604000000000000" pitchFamily="50" charset="-127"/>
                </a:rPr>
                <a:t>김채원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데이터 수집</a:t>
              </a:r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     데이터 </a:t>
              </a:r>
              <a:r>
                <a:rPr lang="ko-KR" altLang="en-US" dirty="0" err="1">
                  <a:solidFill>
                    <a:schemeClr val="tx1"/>
                  </a:solidFill>
                  <a:latin typeface="나눔고딕" panose="020D0604000000000000" pitchFamily="50" charset="-127"/>
                </a:rPr>
                <a:t>전처리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</p:txBody>
        </p:sp>
      </p:grpSp>
      <p:grpSp>
        <p:nvGrpSpPr>
          <p:cNvPr id="45" name="그룹 24">
            <a:extLst>
              <a:ext uri="{FF2B5EF4-FFF2-40B4-BE49-F238E27FC236}">
                <a16:creationId xmlns:a16="http://schemas.microsoft.com/office/drawing/2014/main" id="{B0DB6675-549E-4C34-978A-8B4CD7DB66AA}"/>
              </a:ext>
            </a:extLst>
          </p:cNvPr>
          <p:cNvGrpSpPr/>
          <p:nvPr/>
        </p:nvGrpSpPr>
        <p:grpSpPr>
          <a:xfrm>
            <a:off x="5027307" y="3900141"/>
            <a:ext cx="3906237" cy="2474596"/>
            <a:chOff x="811472" y="1479617"/>
            <a:chExt cx="7521057" cy="29544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F05B003-902C-40E9-99CE-C90AD14E1ED4}"/>
                </a:ext>
              </a:extLst>
            </p:cNvPr>
            <p:cNvSpPr/>
            <p:nvPr/>
          </p:nvSpPr>
          <p:spPr>
            <a:xfrm>
              <a:off x="811472" y="1479617"/>
              <a:ext cx="7521057" cy="2954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나눔고딕" panose="020D0604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72E2C3C-A3FC-466B-BB0D-78865C4BE609}"/>
                </a:ext>
              </a:extLst>
            </p:cNvPr>
            <p:cNvSpPr/>
            <p:nvPr/>
          </p:nvSpPr>
          <p:spPr>
            <a:xfrm>
              <a:off x="954564" y="1531353"/>
              <a:ext cx="7234874" cy="2850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</a:t>
              </a:r>
              <a:r>
                <a:rPr lang="ko-KR" altLang="en-US" dirty="0" err="1">
                  <a:solidFill>
                    <a:schemeClr val="tx1"/>
                  </a:solidFill>
                  <a:latin typeface="나눔고딕" panose="020D0604000000000000" pitchFamily="50" charset="-127"/>
                </a:rPr>
                <a:t>김인서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          데이터 수집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</a:rPr>
                <a:t>                         시각화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2520478B-677C-4F14-B6E3-1006CC63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06" t="19355" r="7540" b="18415"/>
          <a:stretch/>
        </p:blipFill>
        <p:spPr>
          <a:xfrm>
            <a:off x="1249432" y="1484785"/>
            <a:ext cx="1556998" cy="189547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58542C4-5EB4-4DA2-A2D1-FAA6F4B31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70" t="18983" r="8427" b="15267"/>
          <a:stretch/>
        </p:blipFill>
        <p:spPr>
          <a:xfrm>
            <a:off x="5258273" y="1544696"/>
            <a:ext cx="1395426" cy="187642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4B0D54A-EED1-4D3F-8B40-E22FD3BE4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12" t="18706" r="9520" b="13693"/>
          <a:stretch/>
        </p:blipFill>
        <p:spPr>
          <a:xfrm>
            <a:off x="1249432" y="4123026"/>
            <a:ext cx="1353476" cy="202882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9440CCE-63CE-4D22-AEFB-86BFCA78BE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54" t="17966" r="7488" b="15174"/>
          <a:stretch/>
        </p:blipFill>
        <p:spPr>
          <a:xfrm>
            <a:off x="5267181" y="4203988"/>
            <a:ext cx="1432497" cy="1866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5469978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3-2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수와 모바일 쇼핑 거래액 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0833D-4089-4CF0-B89D-0885834CB4C4}"/>
              </a:ext>
            </a:extLst>
          </p:cNvPr>
          <p:cNvSpPr txBox="1"/>
          <p:nvPr/>
        </p:nvSpPr>
        <p:spPr>
          <a:xfrm>
            <a:off x="6070030" y="3576011"/>
            <a:ext cx="3197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수가 증가하면서 모바일 쇼핑 거래액도 증가하는 양상을 띄는 모습입니다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둘 사이의 상관계수는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0.16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큰 선형관계를 보이지는 않습니다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51ACC5-45EF-4A61-8DE8-EB9F75B6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6" y="1033972"/>
            <a:ext cx="5246642" cy="524664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FFB037-9977-442A-AFAC-15BC571A8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71815"/>
              </p:ext>
            </p:extLst>
          </p:nvPr>
        </p:nvGraphicFramePr>
        <p:xfrm>
          <a:off x="6070030" y="1380012"/>
          <a:ext cx="2347532" cy="1632870"/>
        </p:xfrm>
        <a:graphic>
          <a:graphicData uri="http://schemas.openxmlformats.org/drawingml/2006/table">
            <a:tbl>
              <a:tblPr/>
              <a:tblGrid>
                <a:gridCol w="1173766">
                  <a:extLst>
                    <a:ext uri="{9D8B030D-6E8A-4147-A177-3AD203B41FA5}">
                      <a16:colId xmlns:a16="http://schemas.microsoft.com/office/drawing/2014/main" val="3940876197"/>
                    </a:ext>
                  </a:extLst>
                </a:gridCol>
                <a:gridCol w="1173766">
                  <a:extLst>
                    <a:ext uri="{9D8B030D-6E8A-4147-A177-3AD203B41FA5}">
                      <a16:colId xmlns:a16="http://schemas.microsoft.com/office/drawing/2014/main" val="3519968758"/>
                    </a:ext>
                  </a:extLst>
                </a:gridCol>
              </a:tblGrid>
              <a:tr h="32657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확진자 수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07847"/>
                  </a:ext>
                </a:extLst>
              </a:tr>
              <a:tr h="3265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82090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946922"/>
                  </a:ext>
                </a:extLst>
              </a:tr>
              <a:tr h="3265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2920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81436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251099"/>
                  </a:ext>
                </a:extLst>
              </a:tr>
              <a:tr h="3265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84673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056150"/>
                  </a:ext>
                </a:extLst>
              </a:tr>
              <a:tr h="32657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79621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007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815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"/>
          <p:cNvSpPr/>
          <p:nvPr/>
        </p:nvSpPr>
        <p:spPr>
          <a:xfrm>
            <a:off x="3332153" y="2828062"/>
            <a:ext cx="305921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감사합니다.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6" name="Google Shape;446;p24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54546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1-2 </a:t>
            </a:r>
            <a:r>
              <a:rPr lang="ko-KR" altLang="en-US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제안 배경 및 목표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63080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496492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F36C88-7A17-4EBB-9496-2183E7123FC8}"/>
              </a:ext>
            </a:extLst>
          </p:cNvPr>
          <p:cNvSpPr/>
          <p:nvPr/>
        </p:nvSpPr>
        <p:spPr>
          <a:xfrm>
            <a:off x="1125529" y="2074577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00" dirty="0">
              <a:latin typeface="나눔고딕" panose="020D0604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" panose="020D06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3F8DD8-4C97-411B-B87C-3B5D5346C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8" y="987222"/>
            <a:ext cx="4517524" cy="282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D78250-C01D-4F1C-9543-1C4E9241A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35" t="24170" r="49945" b="25876"/>
          <a:stretch/>
        </p:blipFill>
        <p:spPr>
          <a:xfrm>
            <a:off x="5751933" y="775321"/>
            <a:ext cx="3763829" cy="303467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E4D91-64CF-484A-879A-5514C9834811}"/>
              </a:ext>
            </a:extLst>
          </p:cNvPr>
          <p:cNvSpPr/>
          <p:nvPr/>
        </p:nvSpPr>
        <p:spPr>
          <a:xfrm>
            <a:off x="-223" y="3918825"/>
            <a:ext cx="9906223" cy="2836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국내 코로나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19 </a:t>
            </a:r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첫 </a:t>
            </a:r>
            <a:r>
              <a:rPr lang="ko-KR" altLang="en-US" sz="1700" dirty="0" err="1">
                <a:solidFill>
                  <a:srgbClr val="4A66AC"/>
                </a:solidFill>
                <a:latin typeface="나눔고딕" panose="020D0604000000000000" pitchFamily="50" charset="-127"/>
              </a:rPr>
              <a:t>확진자</a:t>
            </a:r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 발생 후 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1,2</a:t>
            </a:r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차 대유행을 지나오면서 대응체계를 수립해 나갔음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. </a:t>
            </a:r>
          </a:p>
          <a:p>
            <a:endParaRPr lang="en-US" altLang="ko-KR" sz="1700" dirty="0">
              <a:solidFill>
                <a:srgbClr val="4A66AC"/>
              </a:solidFill>
              <a:latin typeface="나눔고딕" panose="020D0604000000000000" pitchFamily="50" charset="-127"/>
            </a:endParaRPr>
          </a:p>
          <a:p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이전에는 없었던 선별진료소와 국민 안심병원 등 새로운 의료체계의 등장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.</a:t>
            </a:r>
          </a:p>
          <a:p>
            <a:endParaRPr lang="en-US" altLang="ko-KR" sz="1700" dirty="0">
              <a:solidFill>
                <a:srgbClr val="4A66AC"/>
              </a:solidFill>
              <a:latin typeface="나눔고딕" panose="020D0604000000000000" pitchFamily="50" charset="-127"/>
            </a:endParaRPr>
          </a:p>
          <a:p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시기별 코로나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19 </a:t>
            </a:r>
            <a:r>
              <a:rPr lang="ko-KR" altLang="en-US" sz="1700" dirty="0" err="1">
                <a:solidFill>
                  <a:srgbClr val="4A66AC"/>
                </a:solidFill>
                <a:latin typeface="나눔고딕" panose="020D0604000000000000" pitchFamily="50" charset="-127"/>
              </a:rPr>
              <a:t>확진자</a:t>
            </a:r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 수에 따른 영향을 의료 대응체계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, </a:t>
            </a:r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여러 산업 트렌드에서 시각화를 통해 확인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.</a:t>
            </a:r>
          </a:p>
          <a:p>
            <a:endParaRPr lang="en-US" altLang="ko-KR" sz="1700" dirty="0">
              <a:solidFill>
                <a:srgbClr val="4A66AC"/>
              </a:solidFill>
              <a:latin typeface="나눔고딕" panose="020D0604000000000000" pitchFamily="50" charset="-127"/>
            </a:endParaRPr>
          </a:p>
          <a:p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시계열분석을 활용해 앞으로의 </a:t>
            </a:r>
            <a:r>
              <a:rPr lang="ko-KR" altLang="en-US" sz="1700" dirty="0" err="1">
                <a:solidFill>
                  <a:srgbClr val="4A66AC"/>
                </a:solidFill>
                <a:latin typeface="나눔고딕" panose="020D0604000000000000" pitchFamily="50" charset="-127"/>
              </a:rPr>
              <a:t>확진자</a:t>
            </a:r>
            <a:r>
              <a:rPr lang="ko-KR" altLang="en-US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 수 예측</a:t>
            </a:r>
            <a:r>
              <a:rPr lang="en-US" altLang="ko-KR" sz="1700" dirty="0">
                <a:solidFill>
                  <a:srgbClr val="4A66AC"/>
                </a:solidFill>
                <a:latin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23829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1-2 </a:t>
            </a:r>
            <a:r>
              <a:rPr lang="ko-KR" altLang="en-US" sz="2000" b="0" i="0" u="none" strike="noStrike" cap="none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목표</a:t>
            </a:r>
            <a:endParaRPr sz="2000" b="0" i="0" u="none" strike="noStrike" cap="none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-15240" y="5733256"/>
            <a:ext cx="9945777" cy="1124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568934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2501843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602825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sz="11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4423566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5521021" y="4844226"/>
            <a:ext cx="461825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9577523" y="7155360"/>
            <a:ext cx="165200" cy="44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설명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21D45-FF63-4A9F-A677-0867FF403C93}"/>
              </a:ext>
            </a:extLst>
          </p:cNvPr>
          <p:cNvSpPr txBox="1"/>
          <p:nvPr/>
        </p:nvSpPr>
        <p:spPr>
          <a:xfrm>
            <a:off x="659434" y="1202376"/>
            <a:ext cx="37641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코로나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19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 날짜와 지역별 </a:t>
            </a:r>
            <a:r>
              <a:rPr lang="ko-KR" altLang="en-US" dirty="0" err="1">
                <a:solidFill>
                  <a:srgbClr val="595959"/>
                </a:solidFill>
                <a:ea typeface="나눔고딕" panose="020D0604000000000000" pitchFamily="50" charset="-127"/>
              </a:rPr>
              <a:t>확진자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 수 추이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병원 수를 시각화 하여 코로나 </a:t>
            </a:r>
            <a:r>
              <a:rPr lang="ko-KR" altLang="en-US" dirty="0" err="1">
                <a:solidFill>
                  <a:srgbClr val="595959"/>
                </a:solidFill>
                <a:ea typeface="나눔고딕" panose="020D0604000000000000" pitchFamily="50" charset="-127"/>
              </a:rPr>
              <a:t>확진자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 현황과 코로나 취약 대응지역을 전반적으로 확인한다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막대그래프와 지도 그래프를 통해 </a:t>
            </a:r>
            <a:r>
              <a:rPr lang="ko-KR" altLang="en-US" dirty="0" err="1">
                <a:solidFill>
                  <a:srgbClr val="595959"/>
                </a:solidFill>
                <a:ea typeface="나눔고딕" panose="020D0604000000000000" pitchFamily="50" charset="-127"/>
              </a:rPr>
              <a:t>확진자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 발생 추이와 지역 분포를 시각화하고 그에 따른 병원의 수도 지도 그래프를 통해 한 눈에 동시 파악한다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solidFill>
                <a:srgbClr val="595959"/>
              </a:solidFill>
              <a:ea typeface="나눔고딕" panose="020D0604000000000000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나아가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시간에 따른 지역별 거리두기가 </a:t>
            </a:r>
            <a:r>
              <a:rPr lang="ko-KR" altLang="en-US" dirty="0" err="1">
                <a:solidFill>
                  <a:srgbClr val="595959"/>
                </a:solidFill>
                <a:ea typeface="나눔고딕" panose="020D0604000000000000" pitchFamily="50" charset="-127"/>
              </a:rPr>
              <a:t>확진자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 수의 영향이 있었는지 확인하여 거리두기 효과를 검증하고</a:t>
            </a:r>
            <a:endParaRPr lang="en-US" altLang="ko-KR" dirty="0">
              <a:solidFill>
                <a:srgbClr val="595959"/>
              </a:solidFill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코로나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19</a:t>
            </a:r>
            <a:r>
              <a:rPr lang="ko-KR" altLang="en-US" dirty="0">
                <a:solidFill>
                  <a:srgbClr val="595959"/>
                </a:solidFill>
                <a:ea typeface="나눔고딕" panose="020D0604000000000000" pitchFamily="50" charset="-127"/>
              </a:rPr>
              <a:t> 기간 동안의 경제 및 생활 지표를 파악하여 코로나의 영향 및 포스트 코로나를 예측해 본다</a:t>
            </a:r>
            <a:r>
              <a:rPr lang="en-US" altLang="ko-KR" dirty="0">
                <a:solidFill>
                  <a:srgbClr val="595959"/>
                </a:solidFill>
                <a:ea typeface="나눔고딕" panose="020D0604000000000000" pitchFamily="50" charset="-127"/>
              </a:rPr>
              <a:t>.</a:t>
            </a:r>
            <a:endParaRPr lang="en-US" altLang="ko-KR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9F17E71-D5F4-48BC-ABFC-DBEA309E8D45}"/>
              </a:ext>
            </a:extLst>
          </p:cNvPr>
          <p:cNvSpPr/>
          <p:nvPr/>
        </p:nvSpPr>
        <p:spPr>
          <a:xfrm>
            <a:off x="2175392" y="1949816"/>
            <a:ext cx="788276" cy="513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A89C5875-CC90-47CC-9D3D-2A62D6647D85}"/>
              </a:ext>
            </a:extLst>
          </p:cNvPr>
          <p:cNvSpPr/>
          <p:nvPr/>
        </p:nvSpPr>
        <p:spPr>
          <a:xfrm>
            <a:off x="2175392" y="3384607"/>
            <a:ext cx="788276" cy="513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pic>
        <p:nvPicPr>
          <p:cNvPr id="1026" name="Picture 2" descr="코로나 바이러스">
            <a:extLst>
              <a:ext uri="{FF2B5EF4-FFF2-40B4-BE49-F238E27FC236}">
                <a16:creationId xmlns:a16="http://schemas.microsoft.com/office/drawing/2014/main" id="{83D0A4D8-ECC9-4555-A79B-B8081AD2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08" y="3401311"/>
            <a:ext cx="1666782" cy="16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사회적 거리두기 프리미엄 아이콘">
            <a:extLst>
              <a:ext uri="{FF2B5EF4-FFF2-40B4-BE49-F238E27FC236}">
                <a16:creationId xmlns:a16="http://schemas.microsoft.com/office/drawing/2014/main" id="{B220D09B-5A42-4299-A21A-5F559A9D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68" y="1136170"/>
            <a:ext cx="1689288" cy="16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손씻기 프리미엄 아이콘">
            <a:extLst>
              <a:ext uri="{FF2B5EF4-FFF2-40B4-BE49-F238E27FC236}">
                <a16:creationId xmlns:a16="http://schemas.microsoft.com/office/drawing/2014/main" id="{9F4BB8C5-8D52-460C-A27A-22244A32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08" y="1114021"/>
            <a:ext cx="1666783" cy="16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마스크 프리미엄 아이콘">
            <a:extLst>
              <a:ext uri="{FF2B5EF4-FFF2-40B4-BE49-F238E27FC236}">
                <a16:creationId xmlns:a16="http://schemas.microsoft.com/office/drawing/2014/main" id="{F1F8E48B-132D-4E76-87AB-6116C587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67" y="3413588"/>
            <a:ext cx="1689287" cy="16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8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12867" y="1118272"/>
            <a:ext cx="73773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*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공공 데이터 포털 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 –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1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78A1CA-1ACB-43AA-91CE-F2265103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7" y="1660390"/>
            <a:ext cx="4375150" cy="4630285"/>
          </a:xfrm>
          <a:prstGeom prst="rect">
            <a:avLst/>
          </a:prstGeom>
        </p:spPr>
      </p:pic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F2AB83C8-58C5-4E6B-9A7B-9BB100295569}"/>
              </a:ext>
            </a:extLst>
          </p:cNvPr>
          <p:cNvSpPr txBox="1">
            <a:spLocks/>
          </p:cNvSpPr>
          <p:nvPr/>
        </p:nvSpPr>
        <p:spPr>
          <a:xfrm>
            <a:off x="5530850" y="1581329"/>
            <a:ext cx="4375150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F85E6B7E-DBD2-4419-B72B-65A34DFB256C}"/>
              </a:ext>
            </a:extLst>
          </p:cNvPr>
          <p:cNvSpPr txBox="1">
            <a:spLocks/>
          </p:cNvSpPr>
          <p:nvPr/>
        </p:nvSpPr>
        <p:spPr>
          <a:xfrm>
            <a:off x="4784493" y="2694360"/>
            <a:ext cx="5484113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 포털에서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보건복지부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 발생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활용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코로나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수와 국민안심병원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선별 진료소의 생성관계와 코로나 발생에 따른 여러 산업의 상관관계를 알아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보기 위해 우선적으로 신규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데이터를 수집하였음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12867" y="1118272"/>
            <a:ext cx="7377368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*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공공 데이터 포털 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 –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1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BD478652-2F05-4DE6-86FD-5B88FF99BD6F}"/>
              </a:ext>
            </a:extLst>
          </p:cNvPr>
          <p:cNvSpPr txBox="1">
            <a:spLocks/>
          </p:cNvSpPr>
          <p:nvPr/>
        </p:nvSpPr>
        <p:spPr>
          <a:xfrm>
            <a:off x="5214652" y="2269949"/>
            <a:ext cx="4957082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json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타입으로 바꾸어 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지역에 따른 일별 신규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수를 얻음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데이터에 있는 기간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부터인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부터 현재까지의 데이터를 수집함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지역에 따라 일별로 출력되는 신규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수를 확인할 수 있음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27F70F-8423-4AFA-AD0B-2BA6704F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7" y="4982344"/>
            <a:ext cx="4440133" cy="1740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605D59-1C7C-4CF7-8AD5-248258B07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67" y="1629782"/>
            <a:ext cx="3942364" cy="1542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43AF94-2333-4A4A-B990-18C799FC1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78" y="3798281"/>
            <a:ext cx="3942365" cy="53340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49F9D1D-0BAC-4207-8692-C169799DE4B9}"/>
              </a:ext>
            </a:extLst>
          </p:cNvPr>
          <p:cNvSpPr/>
          <p:nvPr/>
        </p:nvSpPr>
        <p:spPr>
          <a:xfrm>
            <a:off x="1970689" y="3187852"/>
            <a:ext cx="788276" cy="513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E9EF80B-E8C2-4884-9892-D09CE2036D1E}"/>
              </a:ext>
            </a:extLst>
          </p:cNvPr>
          <p:cNvSpPr/>
          <p:nvPr/>
        </p:nvSpPr>
        <p:spPr>
          <a:xfrm>
            <a:off x="1970689" y="4468439"/>
            <a:ext cx="788276" cy="513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73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 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000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EB59B-F3D0-499F-B147-167E970A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59" y="1562414"/>
            <a:ext cx="4645213" cy="4234825"/>
          </a:xfrm>
          <a:prstGeom prst="rect">
            <a:avLst/>
          </a:prstGeom>
        </p:spPr>
      </p:pic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615FD999-C013-4457-A8E9-97C0F230D402}"/>
              </a:ext>
            </a:extLst>
          </p:cNvPr>
          <p:cNvSpPr txBox="1">
            <a:spLocks/>
          </p:cNvSpPr>
          <p:nvPr/>
        </p:nvSpPr>
        <p:spPr>
          <a:xfrm>
            <a:off x="5111730" y="2651311"/>
            <a:ext cx="4689399" cy="49108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csv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파일에 수집한 신규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누적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데이터를 일별로 정리된 날짜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(date)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지역을 기준으로 정리함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51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/>
          <p:nvPr/>
        </p:nvSpPr>
        <p:spPr>
          <a:xfrm>
            <a:off x="560512" y="838564"/>
            <a:ext cx="4594112" cy="36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512868" y="173400"/>
            <a:ext cx="4689399" cy="7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-1</a:t>
            </a:r>
            <a:r>
              <a:rPr lang="en-US" altLang="ko-KR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-223" y="0"/>
            <a:ext cx="9945777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 rot="10800000" flipH="1">
            <a:off x="372311" y="6417336"/>
            <a:ext cx="9117193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7275" tIns="53625" rIns="107275" bIns="53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12866" y="1118272"/>
            <a:ext cx="8725401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*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공공 데이터 포털 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API) –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국민안심병원</a:t>
            </a:r>
            <a:r>
              <a:rPr lang="en-US" altLang="ko-KR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 검사 실시기관 수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EB6C9-6F65-49EA-8382-4EF22BF1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8" y="1932666"/>
            <a:ext cx="4632616" cy="4001464"/>
          </a:xfrm>
          <a:prstGeom prst="rect">
            <a:avLst/>
          </a:prstGeom>
        </p:spPr>
      </p:pic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B9EA9D0-AEC3-4C06-A0FA-8BEAD393B10F}"/>
              </a:ext>
            </a:extLst>
          </p:cNvPr>
          <p:cNvSpPr txBox="1">
            <a:spLocks/>
          </p:cNvSpPr>
          <p:nvPr/>
        </p:nvSpPr>
        <p:spPr>
          <a:xfrm>
            <a:off x="4875566" y="2606283"/>
            <a:ext cx="5161060" cy="45259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공공데이터 포털에서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병원정보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활용</a:t>
            </a:r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코로나 </a:t>
            </a:r>
            <a:r>
              <a:rPr lang="ko-KR" altLang="en-US" sz="2000" dirty="0" err="1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확진자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수에 따른 국민안심병원과 코로나 검사 실시기관 생성의 상관관계 확인을 위해 수집함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000" dirty="0">
              <a:solidFill>
                <a:srgbClr val="4A66A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 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지역별 국민안심병원과 코로나 검사 실시기관의 생성 일자와 수를 수집</a:t>
            </a:r>
            <a:r>
              <a:rPr lang="en-US" altLang="ko-KR" sz="2000" dirty="0">
                <a:solidFill>
                  <a:srgbClr val="4A66A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406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요소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1490</Words>
  <Application>Microsoft Office PowerPoint</Application>
  <PresentationFormat>A4 용지(210x297mm)</PresentationFormat>
  <Paragraphs>386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나눔고딕</vt:lpstr>
      <vt:lpstr>맑은 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madeit-top1</dc:creator>
  <cp:lastModifiedBy>user</cp:lastModifiedBy>
  <cp:revision>71</cp:revision>
  <dcterms:created xsi:type="dcterms:W3CDTF">2014-08-30T22:01:36Z</dcterms:created>
  <dcterms:modified xsi:type="dcterms:W3CDTF">2020-12-24T04:35:42Z</dcterms:modified>
</cp:coreProperties>
</file>